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4" r:id="rId9"/>
    <p:sldId id="265" r:id="rId10"/>
    <p:sldId id="266" r:id="rId11"/>
    <p:sldId id="262" r:id="rId12"/>
    <p:sldId id="263" r:id="rId13"/>
    <p:sldId id="267"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38" d="100"/>
          <a:sy n="38" d="100"/>
        </p:scale>
        <p:origin x="-75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CFF8709-561A-42F9-B00C-68FDC4D2BADB}" type="datetimeFigureOut">
              <a:rPr lang="tr-TR" smtClean="0"/>
              <a:pPr/>
              <a:t>18.11.2013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282844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FF8709-561A-42F9-B00C-68FDC4D2BADB}" type="datetimeFigureOut">
              <a:rPr lang="tr-TR" smtClean="0"/>
              <a:pPr/>
              <a:t>18.11.2013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126011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FF8709-561A-42F9-B00C-68FDC4D2BADB}" type="datetimeFigureOut">
              <a:rPr lang="tr-TR" smtClean="0"/>
              <a:pPr/>
              <a:t>18.11.2013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113264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FF8709-561A-42F9-B00C-68FDC4D2BADB}" type="datetimeFigureOut">
              <a:rPr lang="tr-TR" smtClean="0"/>
              <a:pPr/>
              <a:t>18.11.2013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245521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CFF8709-561A-42F9-B00C-68FDC4D2BADB}" type="datetimeFigureOut">
              <a:rPr lang="tr-TR" smtClean="0"/>
              <a:pPr/>
              <a:t>18.11.2013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282999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CFF8709-561A-42F9-B00C-68FDC4D2BADB}" type="datetimeFigureOut">
              <a:rPr lang="tr-TR" smtClean="0"/>
              <a:pPr/>
              <a:t>18.11.2013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220385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CFF8709-561A-42F9-B00C-68FDC4D2BADB}" type="datetimeFigureOut">
              <a:rPr lang="tr-TR" smtClean="0"/>
              <a:pPr/>
              <a:t>18.11.2013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354536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CFF8709-561A-42F9-B00C-68FDC4D2BADB}" type="datetimeFigureOut">
              <a:rPr lang="tr-TR" smtClean="0"/>
              <a:pPr/>
              <a:t>18.11.2013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338086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CFF8709-561A-42F9-B00C-68FDC4D2BADB}" type="datetimeFigureOut">
              <a:rPr lang="tr-TR" smtClean="0"/>
              <a:pPr/>
              <a:t>18.11.2013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75316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CFF8709-561A-42F9-B00C-68FDC4D2BADB}" type="datetimeFigureOut">
              <a:rPr lang="tr-TR" smtClean="0"/>
              <a:pPr/>
              <a:t>18.11.2013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337845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CFF8709-561A-42F9-B00C-68FDC4D2BADB}" type="datetimeFigureOut">
              <a:rPr lang="tr-TR" smtClean="0"/>
              <a:pPr/>
              <a:t>18.11.2013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189012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F8709-561A-42F9-B00C-68FDC4D2BADB}" type="datetimeFigureOut">
              <a:rPr lang="tr-TR" smtClean="0"/>
              <a:pPr/>
              <a:t>18.11.2013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072BF-650B-4C7F-94A7-788B9428F41C}" type="slidenum">
              <a:rPr lang="tr-TR" smtClean="0"/>
              <a:pPr/>
              <a:t>‹#›</a:t>
            </a:fld>
            <a:endParaRPr lang="tr-TR"/>
          </a:p>
        </p:txBody>
      </p:sp>
    </p:spTree>
    <p:extLst>
      <p:ext uri="{BB962C8B-B14F-4D97-AF65-F5344CB8AC3E}">
        <p14:creationId xmlns:p14="http://schemas.microsoft.com/office/powerpoint/2010/main" xmlns="" val="2368862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5" name="Dikdörtgen 4"/>
          <p:cNvSpPr/>
          <p:nvPr/>
        </p:nvSpPr>
        <p:spPr>
          <a:xfrm>
            <a:off x="1591859" y="2967335"/>
            <a:ext cx="596028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emen" pitchFamily="2" charset="-94"/>
              </a:rPr>
              <a:t>GENÇ RESSAM</a:t>
            </a: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emen" pitchFamily="2" charset="-94"/>
            </a:endParaRPr>
          </a:p>
        </p:txBody>
      </p:sp>
    </p:spTree>
    <p:extLst>
      <p:ext uri="{BB962C8B-B14F-4D97-AF65-F5344CB8AC3E}">
        <p14:creationId xmlns:p14="http://schemas.microsoft.com/office/powerpoint/2010/main" xmlns="" val="307130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2974"/>
            <a:ext cx="9144000" cy="6855026"/>
          </a:xfrm>
        </p:spPr>
      </p:pic>
      <p:sp>
        <p:nvSpPr>
          <p:cNvPr id="5" name="Metin kutusu 4"/>
          <p:cNvSpPr txBox="1"/>
          <p:nvPr/>
        </p:nvSpPr>
        <p:spPr>
          <a:xfrm>
            <a:off x="1098848" y="404664"/>
            <a:ext cx="6768752" cy="2646878"/>
          </a:xfrm>
          <a:prstGeom prst="rect">
            <a:avLst/>
          </a:prstGeom>
          <a:solidFill>
            <a:schemeClr val="accent6">
              <a:lumMod val="40000"/>
              <a:lumOff val="60000"/>
            </a:schemeClr>
          </a:solidFill>
        </p:spPr>
        <p:txBody>
          <a:bodyPr wrap="square" rtlCol="0">
            <a:spAutoFit/>
          </a:bodyPr>
          <a:lstStyle/>
          <a:p>
            <a:pPr algn="ctr"/>
            <a:r>
              <a:rPr lang="tr-TR" dirty="0"/>
              <a:t/>
            </a:r>
            <a:br>
              <a:rPr lang="tr-TR" dirty="0"/>
            </a:br>
            <a:r>
              <a:rPr lang="tr-TR" sz="2800" dirty="0"/>
              <a:t>Birkaç gün sonra öğrenci resmi almaya gittiğinde şaşırdı. Çünkü resmin üzerinde hiçbir işaret olmadığı gibi yanına konulmuş olan malzemelere de hiç dokunulmamıştı.</a:t>
            </a:r>
            <a:r>
              <a:rPr lang="tr-TR" dirty="0"/>
              <a:t/>
            </a:r>
            <a:br>
              <a:rPr lang="tr-TR" dirty="0"/>
            </a:br>
            <a:endParaRPr lang="tr-TR" dirty="0"/>
          </a:p>
          <a:p>
            <a:endParaRPr lang="tr-TR" dirty="0"/>
          </a:p>
        </p:txBody>
      </p:sp>
    </p:spTree>
    <p:custDataLst>
      <p:tags r:id="rId1"/>
    </p:custDataLst>
    <p:extLst>
      <p:ext uri="{BB962C8B-B14F-4D97-AF65-F5344CB8AC3E}">
        <p14:creationId xmlns:p14="http://schemas.microsoft.com/office/powerpoint/2010/main" xmlns="" val="2586396624"/>
      </p:ext>
    </p:extLst>
  </p:cSld>
  <p:clrMapOvr>
    <a:masterClrMapping/>
  </p:clrMapOvr>
  <mc:AlternateContent xmlns:mc="http://schemas.openxmlformats.org/markup-compatibility/2006">
    <mc:Choice xmlns:p14="http://schemas.microsoft.com/office/powerpoint/2010/main" xmlns="" Requires="p14">
      <p:transition spd="slow" p14:dur="2000" advTm="11156"/>
    </mc:Choice>
    <mc:Fallback>
      <p:transition spd="slow" advTm="11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298" y="0"/>
            <a:ext cx="9189298" cy="6858000"/>
          </a:xfrm>
        </p:spPr>
      </p:pic>
      <p:sp>
        <p:nvSpPr>
          <p:cNvPr id="5" name="Metin kutusu 4"/>
          <p:cNvSpPr txBox="1"/>
          <p:nvPr/>
        </p:nvSpPr>
        <p:spPr>
          <a:xfrm>
            <a:off x="467544" y="476672"/>
            <a:ext cx="7992888" cy="1077218"/>
          </a:xfrm>
          <a:prstGeom prst="rect">
            <a:avLst/>
          </a:prstGeom>
          <a:solidFill>
            <a:schemeClr val="accent5">
              <a:lumMod val="60000"/>
              <a:lumOff val="40000"/>
            </a:schemeClr>
          </a:solidFill>
        </p:spPr>
        <p:txBody>
          <a:bodyPr wrap="square" rtlCol="0">
            <a:spAutoFit/>
          </a:bodyPr>
          <a:lstStyle/>
          <a:p>
            <a:pPr algn="ctr"/>
            <a:r>
              <a:rPr lang="tr-TR" sz="3200" dirty="0"/>
              <a:t>Artık son sınavı da geçmişti ve kendisi ressam olmaya hazırdı.</a:t>
            </a:r>
          </a:p>
        </p:txBody>
      </p:sp>
    </p:spTree>
    <p:custDataLst>
      <p:tags r:id="rId1"/>
    </p:custDataLst>
    <p:extLst>
      <p:ext uri="{BB962C8B-B14F-4D97-AF65-F5344CB8AC3E}">
        <p14:creationId xmlns:p14="http://schemas.microsoft.com/office/powerpoint/2010/main" xmlns="" val="2534645052"/>
      </p:ext>
    </p:extLst>
  </p:cSld>
  <p:clrMapOvr>
    <a:masterClrMapping/>
  </p:clrMapOvr>
  <mc:AlternateContent xmlns:mc="http://schemas.openxmlformats.org/markup-compatibility/2006">
    <mc:Choice xmlns:p14="http://schemas.microsoft.com/office/powerpoint/2010/main" xmlns="" Requires="p14">
      <p:transition spd="slow" p14:dur="2000" advTm="7013"/>
    </mc:Choice>
    <mc:Fallback>
      <p:transition spd="slow" advTm="7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0277" y="0"/>
            <a:ext cx="9194277" cy="6858000"/>
          </a:xfrm>
        </p:spPr>
      </p:pic>
      <p:sp>
        <p:nvSpPr>
          <p:cNvPr id="5" name="Metin kutusu 4"/>
          <p:cNvSpPr txBox="1"/>
          <p:nvPr/>
        </p:nvSpPr>
        <p:spPr>
          <a:xfrm>
            <a:off x="395536" y="404664"/>
            <a:ext cx="8208912" cy="5970865"/>
          </a:xfrm>
          <a:prstGeom prst="rect">
            <a:avLst/>
          </a:prstGeom>
          <a:solidFill>
            <a:schemeClr val="accent2">
              <a:lumMod val="40000"/>
              <a:lumOff val="60000"/>
            </a:schemeClr>
          </a:solidFill>
        </p:spPr>
        <p:txBody>
          <a:bodyPr wrap="square" rtlCol="0">
            <a:spAutoFit/>
          </a:bodyPr>
          <a:lstStyle/>
          <a:p>
            <a:pPr algn="ctr"/>
            <a:r>
              <a:rPr lang="tr-TR" sz="2800" dirty="0"/>
              <a:t>Hocası:</a:t>
            </a:r>
            <a:br>
              <a:rPr lang="tr-TR" sz="2800" dirty="0"/>
            </a:br>
            <a:r>
              <a:rPr lang="tr-TR" sz="2800" dirty="0"/>
              <a:t/>
            </a:r>
            <a:br>
              <a:rPr lang="tr-TR" sz="2800" dirty="0"/>
            </a:br>
            <a:r>
              <a:rPr lang="tr-TR" sz="2800" dirty="0"/>
              <a:t>"Böylece sevgili oğlum, senin çalışman, senin yeteneklerin, senin bilgin, senin sanat alanındaki çabaların, senin çok çalışmanın ve içten uğraşılarını değerli bir ürünüdür. Bunu dünyaya sunma. O zaman çalışman ilk resminin uğradığı sonuca uğrar. Başkalarının görüşleri hiçbir zaman seni umutsuzluğa sevk etmesin. Çoğu zaman insanlar haksız eleştiri yapmaktan çekinmezler. Her zaman kendine güvenin tam olsun ve doğru bildiğini her zaman yap.”</a:t>
            </a:r>
            <a:br>
              <a:rPr lang="tr-TR" sz="2800" dirty="0"/>
            </a:br>
            <a:r>
              <a:rPr lang="tr-TR" sz="2800" dirty="0"/>
              <a:t/>
            </a:r>
            <a:br>
              <a:rPr lang="tr-TR" sz="2800" dirty="0"/>
            </a:br>
            <a:endParaRPr lang="tr-TR" sz="2800" dirty="0"/>
          </a:p>
          <a:p>
            <a:endParaRPr lang="tr-TR" dirty="0"/>
          </a:p>
        </p:txBody>
      </p:sp>
    </p:spTree>
    <p:custDataLst>
      <p:tags r:id="rId1"/>
    </p:custDataLst>
    <p:extLst>
      <p:ext uri="{BB962C8B-B14F-4D97-AF65-F5344CB8AC3E}">
        <p14:creationId xmlns:p14="http://schemas.microsoft.com/office/powerpoint/2010/main" xmlns="" val="1153265333"/>
      </p:ext>
    </p:extLst>
  </p:cSld>
  <p:clrMapOvr>
    <a:masterClrMapping/>
  </p:clrMapOvr>
  <mc:AlternateContent xmlns:mc="http://schemas.openxmlformats.org/markup-compatibility/2006">
    <mc:Choice xmlns:p14="http://schemas.microsoft.com/office/powerpoint/2010/main" xmlns="" Requires="p14">
      <p:transition spd="slow" p14:dur="2000" advTm="21866"/>
    </mc:Choice>
    <mc:Fallback>
      <p:transition spd="slow" advTm="21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6310" y="3244334"/>
            <a:ext cx="5900737" cy="157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Dikdörtgen 5"/>
          <p:cNvSpPr/>
          <p:nvPr/>
        </p:nvSpPr>
        <p:spPr>
          <a:xfrm>
            <a:off x="3648566" y="3052925"/>
            <a:ext cx="2016224" cy="369332"/>
          </a:xfrm>
          <a:prstGeom prst="rect">
            <a:avLst/>
          </a:prstGeom>
        </p:spPr>
        <p:txBody>
          <a:bodyPr wrap="square">
            <a:spAutoFit/>
          </a:bodyPr>
          <a:lstStyle/>
          <a:p>
            <a:r>
              <a:rPr lang="tr-TR" dirty="0" smtClean="0">
                <a:latin typeface="Aharoni" pitchFamily="2" charset="-79"/>
                <a:cs typeface="Aharoni" pitchFamily="2" charset="-79"/>
              </a:rPr>
              <a:t>HAZIRLAYAN</a:t>
            </a:r>
            <a:endParaRPr lang="tr-TR" dirty="0">
              <a:latin typeface="Aharoni" pitchFamily="2" charset="-79"/>
              <a:cs typeface="Aharoni" pitchFamily="2" charset="-79"/>
            </a:endParaRPr>
          </a:p>
        </p:txBody>
      </p:sp>
    </p:spTree>
    <p:extLst>
      <p:ext uri="{BB962C8B-B14F-4D97-AF65-F5344CB8AC3E}">
        <p14:creationId xmlns:p14="http://schemas.microsoft.com/office/powerpoint/2010/main" xmlns="" val="1995935779"/>
      </p:ext>
    </p:extLst>
  </p:cSld>
  <p:clrMapOvr>
    <a:masterClrMapping/>
  </p:clrMapOvr>
  <mc:AlternateContent xmlns:mc="http://schemas.openxmlformats.org/markup-compatibility/2006">
    <mc:Choice xmlns:p14="http://schemas.microsoft.com/office/powerpoint/2010/main" xmlns="" Requires="p14">
      <p:transition spd="slow" p14:dur="2000" advTm="6329"/>
    </mc:Choice>
    <mc:Fallback>
      <p:transition spd="slow" advTm="632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211" y="0"/>
            <a:ext cx="9144000" cy="6858000"/>
          </a:xfrm>
          <a:prstGeom prst="rect">
            <a:avLst/>
          </a:prstGeom>
        </p:spPr>
      </p:pic>
      <p:sp>
        <p:nvSpPr>
          <p:cNvPr id="6" name="Dikdörtgen 5"/>
          <p:cNvSpPr/>
          <p:nvPr/>
        </p:nvSpPr>
        <p:spPr>
          <a:xfrm>
            <a:off x="2032395" y="1196752"/>
            <a:ext cx="4478342" cy="923330"/>
          </a:xfrm>
          <a:prstGeom prst="rect">
            <a:avLst/>
          </a:prstGeom>
          <a:noFill/>
        </p:spPr>
        <p:txBody>
          <a:bodyPr wrap="none" lIns="91440" tIns="45720" rIns="91440" bIns="45720">
            <a:spAutoFit/>
            <a:scene3d>
              <a:camera prst="isometricOffAxis1Right"/>
              <a:lightRig rig="threePt" dir="t"/>
            </a:scene3d>
          </a:bodyPr>
          <a:lstStyle/>
          <a:p>
            <a:pPr algn="ctr"/>
            <a:r>
              <a:rPr lang="tr-T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60000" endA="900" endPos="58000" dir="5400000" sy="-100000" algn="bl" rotWithShape="0"/>
                </a:effectLst>
              </a:rPr>
              <a:t>GENÇ RESSAM</a:t>
            </a:r>
            <a:endPar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60000" endA="900" endPos="58000" dir="5400000" sy="-100000" algn="bl" rotWithShape="0"/>
              </a:effectLst>
            </a:endParaRPr>
          </a:p>
        </p:txBody>
      </p:sp>
    </p:spTree>
    <p:custDataLst>
      <p:tags r:id="rId1"/>
    </p:custDataLst>
    <p:extLst>
      <p:ext uri="{BB962C8B-B14F-4D97-AF65-F5344CB8AC3E}">
        <p14:creationId xmlns:p14="http://schemas.microsoft.com/office/powerpoint/2010/main" xmlns="" val="2135843487"/>
      </p:ext>
    </p:extLst>
  </p:cSld>
  <p:clrMapOvr>
    <a:masterClrMapping/>
  </p:clrMapOvr>
  <mc:AlternateContent xmlns:mc="http://schemas.openxmlformats.org/markup-compatibility/2006">
    <mc:Choice xmlns:p14="http://schemas.microsoft.com/office/powerpoint/2010/main" xmlns="" Requires="p14">
      <p:transition spd="slow" p14:dur="2000" advTm="2870"/>
    </mc:Choice>
    <mc:Fallback>
      <p:transition spd="slow" advTm="2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5" name="Metin kutusu 4"/>
          <p:cNvSpPr txBox="1"/>
          <p:nvPr/>
        </p:nvSpPr>
        <p:spPr>
          <a:xfrm>
            <a:off x="611560" y="332656"/>
            <a:ext cx="7632848" cy="3046988"/>
          </a:xfrm>
          <a:prstGeom prst="rect">
            <a:avLst/>
          </a:prstGeom>
          <a:solidFill>
            <a:schemeClr val="bg1">
              <a:lumMod val="95000"/>
            </a:schemeClr>
          </a:solidFill>
        </p:spPr>
        <p:txBody>
          <a:bodyPr wrap="square" rtlCol="0">
            <a:spAutoFit/>
          </a:bodyPr>
          <a:lstStyle/>
          <a:p>
            <a:pPr algn="ctr"/>
            <a:r>
              <a:rPr lang="tr-TR" sz="2400" dirty="0">
                <a:cs typeface="Arial" pitchFamily="34" charset="0"/>
              </a:rPr>
              <a:t>Bir zamanlar çok tanınmış bir ressam varmış. Bu ressam bir sanat okulu açmış ve orada müritlerine sanatın inceliklerini öğretmeye başlamış. Belli bir müfredatı ve süresi yokmuş okulun. Öğrencinin, yeteneğinden ve bilgisinden kendisi tatmin olduktan sonra onu sanat dünyasına takdim etmesi okulun özelliğiydi. Kendince bir "Öğrenci Değerlendirme " yöntemi geliştirmişti. Bu, onun çalışma yöntemi gibi, dünyada eşi olmayan bir yöntemdi. </a:t>
            </a:r>
          </a:p>
        </p:txBody>
      </p:sp>
    </p:spTree>
    <p:custDataLst>
      <p:tags r:id="rId1"/>
    </p:custDataLst>
    <p:extLst>
      <p:ext uri="{BB962C8B-B14F-4D97-AF65-F5344CB8AC3E}">
        <p14:creationId xmlns:p14="http://schemas.microsoft.com/office/powerpoint/2010/main" xmlns="" val="3469065868"/>
      </p:ext>
    </p:extLst>
  </p:cSld>
  <p:clrMapOvr>
    <a:masterClrMapping/>
  </p:clrMapOvr>
  <mc:AlternateContent xmlns:mc="http://schemas.openxmlformats.org/markup-compatibility/2006">
    <mc:Choice xmlns:p14="http://schemas.microsoft.com/office/powerpoint/2010/main" xmlns="" Requires="p14">
      <p:transition spd="slow" p14:dur="2000" advTm="23123"/>
    </mc:Choice>
    <mc:Fallback>
      <p:transition spd="slow" advTm="231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7999"/>
          </a:xfrm>
        </p:spPr>
      </p:pic>
      <p:sp>
        <p:nvSpPr>
          <p:cNvPr id="5" name="Metin kutusu 4"/>
          <p:cNvSpPr txBox="1"/>
          <p:nvPr/>
        </p:nvSpPr>
        <p:spPr>
          <a:xfrm>
            <a:off x="827584" y="1124744"/>
            <a:ext cx="7632848" cy="1200329"/>
          </a:xfrm>
          <a:prstGeom prst="rect">
            <a:avLst/>
          </a:prstGeom>
          <a:solidFill>
            <a:schemeClr val="accent5">
              <a:lumMod val="40000"/>
              <a:lumOff val="60000"/>
            </a:schemeClr>
          </a:solidFill>
          <a:effectLst>
            <a:reflection blurRad="6350" stA="50000" endA="300" endPos="55000" dir="5400000" sy="-100000" algn="bl" rotWithShape="0"/>
          </a:effectLst>
        </p:spPr>
        <p:txBody>
          <a:bodyPr wrap="square" rtlCol="0">
            <a:spAutoFit/>
          </a:bodyPr>
          <a:lstStyle/>
          <a:p>
            <a:pPr algn="ctr"/>
            <a:r>
              <a:rPr lang="tr-TR" sz="2400" dirty="0" smtClean="0"/>
              <a:t>Bu okulda diğerlerinden farklı bir öğrenci vardı. Allah vergisi bir yeteneğe sahipti ve diğer öğrencilerden çok daha hızlı bir başarı gösteriyordu. </a:t>
            </a:r>
            <a:endParaRPr lang="tr-TR" sz="2400" dirty="0"/>
          </a:p>
        </p:txBody>
      </p:sp>
    </p:spTree>
    <p:custDataLst>
      <p:tags r:id="rId1"/>
    </p:custDataLst>
    <p:extLst>
      <p:ext uri="{BB962C8B-B14F-4D97-AF65-F5344CB8AC3E}">
        <p14:creationId xmlns:p14="http://schemas.microsoft.com/office/powerpoint/2010/main" xmlns="" val="2473001010"/>
      </p:ext>
    </p:extLst>
  </p:cSld>
  <p:clrMapOvr>
    <a:masterClrMapping/>
  </p:clrMapOvr>
  <mc:AlternateContent xmlns:mc="http://schemas.openxmlformats.org/markup-compatibility/2006">
    <mc:Choice xmlns:p14="http://schemas.microsoft.com/office/powerpoint/2010/main" xmlns="" Requires="p14">
      <p:transition spd="slow" p14:dur="2000" advTm="11579"/>
    </mc:Choice>
    <mc:Fallback>
      <p:transition spd="slow" advTm="115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6210" y="0"/>
            <a:ext cx="9170209" cy="6858000"/>
          </a:xfrm>
        </p:spPr>
      </p:pic>
      <p:sp>
        <p:nvSpPr>
          <p:cNvPr id="5" name="Metin kutusu 4"/>
          <p:cNvSpPr txBox="1"/>
          <p:nvPr/>
        </p:nvSpPr>
        <p:spPr>
          <a:xfrm>
            <a:off x="1043608" y="1052737"/>
            <a:ext cx="7056784" cy="3046988"/>
          </a:xfrm>
          <a:prstGeom prst="rect">
            <a:avLst/>
          </a:prstGeom>
          <a:solidFill>
            <a:schemeClr val="accent6">
              <a:lumMod val="60000"/>
              <a:lumOff val="40000"/>
            </a:schemeClr>
          </a:solidFill>
        </p:spPr>
        <p:txBody>
          <a:bodyPr wrap="square" rtlCol="0">
            <a:spAutoFit/>
          </a:bodyPr>
          <a:lstStyle/>
          <a:p>
            <a:pPr algn="ctr"/>
            <a:r>
              <a:rPr lang="tr-TR" sz="2400" dirty="0"/>
              <a:t>Bir gün, çok kibar bir şekilde hocasına final uzmanlık sınavını ne zaman alacağını sordu. Hocası gülümsedi ve dedi ki: "Sen benim gelecek vaat eden öğrencilerimden birisin. Çok kısa sürede sanatın inceliklerini öğrendin. Sanırım şimdi final sınavının zamanı geldi senden bir resim yapmanı istiyorum, bu senin en iyi resmin olmalı ve herkes hayran kalmalı. Şimdi acele etme ve hayatının şaheserini yap." dedi</a:t>
            </a:r>
            <a:r>
              <a:rPr lang="tr-TR" sz="2400" dirty="0" smtClean="0"/>
              <a:t>.</a:t>
            </a:r>
            <a:endParaRPr lang="tr-TR" sz="2400" dirty="0"/>
          </a:p>
        </p:txBody>
      </p:sp>
    </p:spTree>
    <p:custDataLst>
      <p:tags r:id="rId1"/>
    </p:custDataLst>
    <p:extLst>
      <p:ext uri="{BB962C8B-B14F-4D97-AF65-F5344CB8AC3E}">
        <p14:creationId xmlns:p14="http://schemas.microsoft.com/office/powerpoint/2010/main" xmlns="" val="2004305826"/>
      </p:ext>
    </p:extLst>
  </p:cSld>
  <p:clrMapOvr>
    <a:masterClrMapping/>
  </p:clrMapOvr>
  <mc:AlternateContent xmlns:mc="http://schemas.openxmlformats.org/markup-compatibility/2006">
    <mc:Choice xmlns:p14="http://schemas.microsoft.com/office/powerpoint/2010/main" xmlns="" Requires="p14">
      <p:transition spd="slow" p14:dur="2000" advTm="17813"/>
    </mc:Choice>
    <mc:Fallback>
      <p:transition spd="slow" advTm="178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18172"/>
            <a:ext cx="9144000" cy="6839827"/>
          </a:xfrm>
        </p:spPr>
      </p:pic>
      <p:sp>
        <p:nvSpPr>
          <p:cNvPr id="5" name="Metin kutusu 4"/>
          <p:cNvSpPr txBox="1"/>
          <p:nvPr/>
        </p:nvSpPr>
        <p:spPr>
          <a:xfrm>
            <a:off x="683568" y="692696"/>
            <a:ext cx="7704856" cy="3231654"/>
          </a:xfrm>
          <a:prstGeom prst="rect">
            <a:avLst/>
          </a:prstGeom>
          <a:solidFill>
            <a:srgbClr val="FFFF00"/>
          </a:solidFill>
        </p:spPr>
        <p:txBody>
          <a:bodyPr wrap="square" rtlCol="0">
            <a:spAutoFit/>
          </a:bodyPr>
          <a:lstStyle/>
          <a:p>
            <a:pPr algn="ctr"/>
            <a:r>
              <a:rPr lang="tr-TR" dirty="0"/>
              <a:t/>
            </a:r>
            <a:br>
              <a:rPr lang="tr-TR" dirty="0"/>
            </a:br>
            <a:r>
              <a:rPr lang="tr-TR" sz="2400" dirty="0"/>
              <a:t>Gece gündüz çalıştıktan sonra en güzel resmini yaptı ve hocasına getirdi. Hocası: "Şimdi bunu şehrin meydanında halkın beğenisine sun." dedi. "İnsanların senin eserini görmelerine izin ver. Resmin altına büyük ve koyu harflerle, bu resmin halkın değerlendirmesi için oraya konulduğunu ve resimdeki hatalarını, izleyenler tarafından resmin üzerine bir X çizerek belirtilmesini yaz."</a:t>
            </a:r>
            <a:r>
              <a:rPr lang="tr-TR" dirty="0"/>
              <a:t/>
            </a:r>
            <a:br>
              <a:rPr lang="tr-TR" dirty="0"/>
            </a:br>
            <a:endParaRPr lang="tr-TR" dirty="0"/>
          </a:p>
        </p:txBody>
      </p:sp>
    </p:spTree>
    <p:custDataLst>
      <p:tags r:id="rId1"/>
    </p:custDataLst>
    <p:extLst>
      <p:ext uri="{BB962C8B-B14F-4D97-AF65-F5344CB8AC3E}">
        <p14:creationId xmlns:p14="http://schemas.microsoft.com/office/powerpoint/2010/main" xmlns="" val="3702435228"/>
      </p:ext>
    </p:extLst>
  </p:cSld>
  <p:clrMapOvr>
    <a:masterClrMapping/>
  </p:clrMapOvr>
  <mc:AlternateContent xmlns:mc="http://schemas.openxmlformats.org/markup-compatibility/2006">
    <mc:Choice xmlns:p14="http://schemas.microsoft.com/office/powerpoint/2010/main" xmlns="" Requires="p14">
      <p:transition spd="slow" p14:dur="2000" advTm="16984"/>
    </mc:Choice>
    <mc:Fallback>
      <p:transition spd="slow" advTm="169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2958"/>
            <a:ext cx="6156176" cy="6855042"/>
          </a:xfrm>
        </p:spPr>
      </p:pic>
      <p:sp>
        <p:nvSpPr>
          <p:cNvPr id="5" name="Metin kutusu 4"/>
          <p:cNvSpPr txBox="1"/>
          <p:nvPr/>
        </p:nvSpPr>
        <p:spPr>
          <a:xfrm>
            <a:off x="6156176" y="0"/>
            <a:ext cx="2987824" cy="6894195"/>
          </a:xfrm>
          <a:prstGeom prst="rect">
            <a:avLst/>
          </a:prstGeom>
          <a:solidFill>
            <a:schemeClr val="tx2">
              <a:lumMod val="40000"/>
              <a:lumOff val="60000"/>
            </a:schemeClr>
          </a:solidFill>
        </p:spPr>
        <p:txBody>
          <a:bodyPr wrap="square" rtlCol="0">
            <a:spAutoFit/>
          </a:bodyPr>
          <a:lstStyle/>
          <a:p>
            <a:pPr algn="ctr"/>
            <a:r>
              <a:rPr lang="tr-TR" sz="2600" dirty="0"/>
              <a:t>Hocasının dediklerini yaptı. Resmi şehrin en merkezi yerine koydu. Birkaç gün sonra hocası, gidip onu getirmesini söyledi. Meydana giderken çok heyecanlıydı. Ancak oraya vardığında çok büyük bir hayal kırıklığına uğradı. Tüm resim baştan aşağı X işaretleriyle doluydu. </a:t>
            </a:r>
            <a:endParaRPr lang="tr-TR" sz="2600" dirty="0" smtClean="0"/>
          </a:p>
          <a:p>
            <a:pPr algn="ctr"/>
            <a:endParaRPr lang="tr-TR" sz="2600" dirty="0"/>
          </a:p>
          <a:p>
            <a:pPr algn="ctr"/>
            <a:endParaRPr lang="tr-TR" sz="2600" dirty="0"/>
          </a:p>
        </p:txBody>
      </p:sp>
    </p:spTree>
    <p:extLst>
      <p:ext uri="{BB962C8B-B14F-4D97-AF65-F5344CB8AC3E}">
        <p14:creationId xmlns:p14="http://schemas.microsoft.com/office/powerpoint/2010/main" xmlns="" val="673450590"/>
      </p:ext>
    </p:extLst>
  </p:cSld>
  <p:clrMapOvr>
    <a:masterClrMapping/>
  </p:clrMapOvr>
  <mc:AlternateContent xmlns:mc="http://schemas.openxmlformats.org/markup-compatibility/2006">
    <mc:Choice xmlns:p14="http://schemas.microsoft.com/office/powerpoint/2010/main" xmlns="" Requires="p14">
      <p:transition spd="slow" p14:dur="2000" advTm="13048"/>
    </mc:Choice>
    <mc:Fallback>
      <p:transition spd="slow" advTm="1304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5472112" cy="6858000"/>
          </a:xfrm>
        </p:spPr>
      </p:pic>
      <p:sp>
        <p:nvSpPr>
          <p:cNvPr id="5" name="Metin kutusu 4"/>
          <p:cNvSpPr txBox="1"/>
          <p:nvPr/>
        </p:nvSpPr>
        <p:spPr>
          <a:xfrm>
            <a:off x="5292080" y="0"/>
            <a:ext cx="3851920" cy="6924973"/>
          </a:xfrm>
          <a:prstGeom prst="rect">
            <a:avLst/>
          </a:prstGeom>
          <a:solidFill>
            <a:schemeClr val="accent6">
              <a:lumMod val="75000"/>
            </a:schemeClr>
          </a:solidFill>
        </p:spPr>
        <p:txBody>
          <a:bodyPr wrap="square" rtlCol="0" anchor="b">
            <a:spAutoFit/>
          </a:bodyPr>
          <a:lstStyle/>
          <a:p>
            <a:pPr algn="ctr"/>
            <a:r>
              <a:rPr lang="tr-TR" sz="2800" dirty="0"/>
              <a:t>Başarısızlığı böylece anlaşılmıştı. Büyük bir kalp kırıklığıyla resmi hocasına gösterdi. Öğrencinin tüm umudu bitmiş ve kendine olan güveni yok olmuştu. Hocası o'na asla umutsuzluğa kapılmamasını ve yeniden bir resim yapmasını </a:t>
            </a:r>
            <a:r>
              <a:rPr lang="tr-TR" sz="2800" dirty="0" smtClean="0"/>
              <a:t>tavsiye etti</a:t>
            </a:r>
            <a:r>
              <a:rPr lang="tr-TR" sz="2800" dirty="0"/>
              <a:t>.</a:t>
            </a:r>
            <a:r>
              <a:rPr lang="tr-TR" dirty="0"/>
              <a:t/>
            </a:r>
            <a:br>
              <a:rPr lang="tr-TR" dirty="0"/>
            </a:br>
            <a:r>
              <a:rPr lang="tr-TR" dirty="0"/>
              <a:t/>
            </a:r>
            <a:br>
              <a:rPr lang="tr-TR" dirty="0"/>
            </a:br>
            <a:endParaRPr lang="tr-TR" dirty="0" smtClean="0"/>
          </a:p>
          <a:p>
            <a:pPr algn="ctr"/>
            <a:endParaRPr lang="tr-TR" dirty="0"/>
          </a:p>
          <a:p>
            <a:pPr algn="ctr"/>
            <a:endParaRPr lang="tr-TR" dirty="0" smtClean="0"/>
          </a:p>
          <a:p>
            <a:pPr algn="ctr"/>
            <a:endParaRPr lang="tr-TR" dirty="0"/>
          </a:p>
          <a:p>
            <a:pPr algn="ctr"/>
            <a:endParaRPr lang="tr-TR" dirty="0"/>
          </a:p>
        </p:txBody>
      </p:sp>
    </p:spTree>
    <p:extLst>
      <p:ext uri="{BB962C8B-B14F-4D97-AF65-F5344CB8AC3E}">
        <p14:creationId xmlns:p14="http://schemas.microsoft.com/office/powerpoint/2010/main" xmlns="" val="1710950759"/>
      </p:ext>
    </p:extLst>
  </p:cSld>
  <p:clrMapOvr>
    <a:masterClrMapping/>
  </p:clrMapOvr>
  <mc:AlternateContent xmlns:mc="http://schemas.openxmlformats.org/markup-compatibility/2006">
    <mc:Choice xmlns:p14="http://schemas.microsoft.com/office/powerpoint/2010/main" xmlns="" Requires="p14">
      <p:transition spd="slow" p14:dur="2000" advTm="11129"/>
    </mc:Choice>
    <mc:Fallback>
      <p:transition spd="slow" advTm="1112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298" y="0"/>
            <a:ext cx="9189298" cy="6858000"/>
          </a:xfrm>
        </p:spPr>
      </p:pic>
      <p:sp>
        <p:nvSpPr>
          <p:cNvPr id="5" name="Metin kutusu 4"/>
          <p:cNvSpPr txBox="1"/>
          <p:nvPr/>
        </p:nvSpPr>
        <p:spPr>
          <a:xfrm>
            <a:off x="539552" y="836712"/>
            <a:ext cx="7920880" cy="2308324"/>
          </a:xfrm>
          <a:prstGeom prst="rect">
            <a:avLst/>
          </a:prstGeom>
          <a:solidFill>
            <a:schemeClr val="accent3">
              <a:lumMod val="60000"/>
              <a:lumOff val="40000"/>
            </a:schemeClr>
          </a:solidFill>
        </p:spPr>
        <p:txBody>
          <a:bodyPr wrap="square" rtlCol="0">
            <a:spAutoFit/>
          </a:bodyPr>
          <a:lstStyle/>
          <a:p>
            <a:pPr algn="ctr"/>
            <a:r>
              <a:rPr lang="tr-TR" sz="2400" dirty="0" smtClean="0"/>
              <a:t>Hocasını </a:t>
            </a:r>
            <a:r>
              <a:rPr lang="tr-TR" sz="2400" dirty="0"/>
              <a:t>dinleyerek yeni bir sanat şaheseri daha yaptı. Hocası daha önce söylediği şeyleri tekrarladı; ancak en son satırda değişiklik yaparak. Bu kez resmin yanına boya ve fırça da koymasını söyledi. Resmin altına yazdığı mesajda izleyicilerin hataları bulması ve resmin yanında bulunan malzemeleri kullanarak düzeltmeleri istenmişti. </a:t>
            </a:r>
          </a:p>
        </p:txBody>
      </p:sp>
    </p:spTree>
    <p:custDataLst>
      <p:tags r:id="rId1"/>
    </p:custDataLst>
    <p:extLst>
      <p:ext uri="{BB962C8B-B14F-4D97-AF65-F5344CB8AC3E}">
        <p14:creationId xmlns:p14="http://schemas.microsoft.com/office/powerpoint/2010/main" xmlns="" val="4176710899"/>
      </p:ext>
    </p:extLst>
  </p:cSld>
  <p:clrMapOvr>
    <a:masterClrMapping/>
  </p:clrMapOvr>
  <mc:AlternateContent xmlns:mc="http://schemas.openxmlformats.org/markup-compatibility/2006">
    <mc:Choice xmlns:p14="http://schemas.microsoft.com/office/powerpoint/2010/main" xmlns="" Requires="p14">
      <p:transition spd="slow" p14:dur="2000" advTm="21342"/>
    </mc:Choice>
    <mc:Fallback>
      <p:transition spd="slow" advTm="213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ags/tag3.xml><?xml version="1.0" encoding="utf-8"?>
<p:tagLst xmlns:a="http://schemas.openxmlformats.org/drawingml/2006/main" xmlns:r="http://schemas.openxmlformats.org/officeDocument/2006/relationships" xmlns:p="http://schemas.openxmlformats.org/presentationml/2006/main">
  <p:tag name="TİMİNG" val="|4.1"/>
</p:tagLst>
</file>

<file path=ppt/tags/tag4.xml><?xml version="1.0" encoding="utf-8"?>
<p:tagLst xmlns:a="http://schemas.openxmlformats.org/drawingml/2006/main" xmlns:r="http://schemas.openxmlformats.org/officeDocument/2006/relationships" xmlns:p="http://schemas.openxmlformats.org/presentationml/2006/main">
  <p:tag name="TİMİNG" val="|2.5"/>
</p:tagLst>
</file>

<file path=ppt/tags/tag5.xml><?xml version="1.0" encoding="utf-8"?>
<p:tagLst xmlns:a="http://schemas.openxmlformats.org/drawingml/2006/main" xmlns:r="http://schemas.openxmlformats.org/officeDocument/2006/relationships" xmlns:p="http://schemas.openxmlformats.org/presentationml/2006/main">
  <p:tag name="TİMİNG" val="|1.7"/>
</p:tagLst>
</file>

<file path=ppt/tags/tag6.xml><?xml version="1.0" encoding="utf-8"?>
<p:tagLst xmlns:a="http://schemas.openxmlformats.org/drawingml/2006/main" xmlns:r="http://schemas.openxmlformats.org/officeDocument/2006/relationships" xmlns:p="http://schemas.openxmlformats.org/presentationml/2006/main">
  <p:tag name="TİMİNG" val="|2.1"/>
</p:tagLst>
</file>

<file path=ppt/tags/tag7.xml><?xml version="1.0" encoding="utf-8"?>
<p:tagLst xmlns:a="http://schemas.openxmlformats.org/drawingml/2006/main" xmlns:r="http://schemas.openxmlformats.org/officeDocument/2006/relationships" xmlns:p="http://schemas.openxmlformats.org/presentationml/2006/main">
  <p:tag name="TİMİNG" val="|3"/>
</p:tagLst>
</file>

<file path=ppt/tags/tag8.xml><?xml version="1.0" encoding="utf-8"?>
<p:tagLst xmlns:a="http://schemas.openxmlformats.org/drawingml/2006/main" xmlns:r="http://schemas.openxmlformats.org/officeDocument/2006/relationships" xmlns:p="http://schemas.openxmlformats.org/presentationml/2006/main">
  <p:tag name="TİMİNG" val="|1.9"/>
</p:tagLst>
</file>

<file path=ppt/tags/tag9.xml><?xml version="1.0" encoding="utf-8"?>
<p:tagLst xmlns:a="http://schemas.openxmlformats.org/drawingml/2006/main" xmlns:r="http://schemas.openxmlformats.org/officeDocument/2006/relationships" xmlns:p="http://schemas.openxmlformats.org/presentationml/2006/main">
  <p:tag name="TİMİNG" val="|1.9"/>
</p:tagLst>
</file>

<file path=ppt/theme/theme1.xml><?xml version="1.0" encoding="utf-8"?>
<a:theme xmlns:a="http://schemas.openxmlformats.org/drawingml/2006/main" name="genç ressa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genç ressam</Template>
  <TotalTime>0</TotalTime>
  <Words>309</Words>
  <Application>Microsoft Office PowerPoint</Application>
  <PresentationFormat>Ekran Gösterisi (4:3)</PresentationFormat>
  <Paragraphs>16</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genç ressam</vt:lpstr>
      <vt:lpstr> </vt:lpstr>
      <vt:lpstr>Slayt 2</vt:lpstr>
      <vt:lpstr>Slayt 3</vt:lpstr>
      <vt:lpstr>Slayt 4</vt:lpstr>
      <vt:lpstr>Slayt 5</vt:lpstr>
      <vt:lpstr>Slayt 6</vt:lpstr>
      <vt:lpstr>Slayt 7</vt:lpstr>
      <vt:lpstr>Slayt 8</vt:lpstr>
      <vt:lpstr>Slayt 9</vt:lpstr>
      <vt:lpstr>Slayt 10</vt:lpstr>
      <vt:lpstr>Slayt 11</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admin</cp:lastModifiedBy>
  <cp:revision>1</cp:revision>
  <dcterms:created xsi:type="dcterms:W3CDTF">2013-11-18T09:20:34Z</dcterms:created>
  <dcterms:modified xsi:type="dcterms:W3CDTF">2013-11-18T09:20:57Z</dcterms:modified>
</cp:coreProperties>
</file>